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353" r:id="rId2"/>
    <p:sldId id="348" r:id="rId3"/>
    <p:sldId id="334" r:id="rId4"/>
    <p:sldId id="333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5" r:id="rId14"/>
    <p:sldId id="346" r:id="rId15"/>
    <p:sldId id="358" r:id="rId16"/>
    <p:sldId id="360" r:id="rId17"/>
    <p:sldId id="350" r:id="rId18"/>
    <p:sldId id="351" r:id="rId19"/>
    <p:sldId id="352" r:id="rId20"/>
    <p:sldId id="304" r:id="rId21"/>
    <p:sldId id="305" r:id="rId22"/>
    <p:sldId id="349" r:id="rId23"/>
    <p:sldId id="357" r:id="rId24"/>
    <p:sldId id="354" r:id="rId25"/>
    <p:sldId id="35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Hits/Close Calls - Field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631685106885754"/>
          <c:y val="0.24045395733983957"/>
          <c:w val="0.35485024179051572"/>
          <c:h val="0.60272818010424756"/>
        </c:manualLayout>
      </c:layout>
      <c:lineChart>
        <c:grouping val="standard"/>
        <c:varyColors val="0"/>
        <c:ser>
          <c:idx val="0"/>
          <c:order val="0"/>
          <c:tx>
            <c:strRef>
              <c:f>'scaled close calls'!$A$2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cat>
            <c:strRef>
              <c:f>'scaled close calls'!$B$1:$D$1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'scaled close calls'!$B$2:$D$2</c:f>
              <c:numCache>
                <c:formatCode>0.00</c:formatCode>
                <c:ptCount val="3"/>
                <c:pt idx="0">
                  <c:v>10.094726656990806</c:v>
                </c:pt>
                <c:pt idx="1">
                  <c:v>10.797503730837061</c:v>
                </c:pt>
                <c:pt idx="2">
                  <c:v>10.144444444444444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'scaled close calls'!$A$3</c:f>
              <c:strCache>
                <c:ptCount val="1"/>
                <c:pt idx="0">
                  <c:v>STREETSIDE</c:v>
                </c:pt>
              </c:strCache>
            </c:strRef>
          </c:tx>
          <c:marker>
            <c:symbol val="none"/>
          </c:marker>
          <c:cat>
            <c:strRef>
              <c:f>'scaled close calls'!$B$1:$D$1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'scaled close calls'!$B$3:$D$3</c:f>
              <c:numCache>
                <c:formatCode>0.00</c:formatCode>
                <c:ptCount val="3"/>
                <c:pt idx="0">
                  <c:v>8.3386666666666667</c:v>
                </c:pt>
                <c:pt idx="1">
                  <c:v>8.9377113452585153</c:v>
                </c:pt>
                <c:pt idx="2">
                  <c:v>8.9281045751633989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'scaled close calls'!$A$4</c:f>
              <c:strCache>
                <c:ptCount val="1"/>
                <c:pt idx="0">
                  <c:v>VIDEO</c:v>
                </c:pt>
              </c:strCache>
            </c:strRef>
          </c:tx>
          <c:marker>
            <c:symbol val="none"/>
          </c:marker>
          <c:cat>
            <c:strRef>
              <c:f>'scaled close calls'!$B$1:$D$1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'scaled close calls'!$B$4:$D$4</c:f>
              <c:numCache>
                <c:formatCode>0.00</c:formatCode>
                <c:ptCount val="3"/>
                <c:pt idx="0">
                  <c:v>9.0355518695141335</c:v>
                </c:pt>
                <c:pt idx="1">
                  <c:v>11.05769230769231</c:v>
                </c:pt>
                <c:pt idx="2">
                  <c:v>10.088888888888889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'scaled close calls'!$A$5</c:f>
              <c:strCache>
                <c:ptCount val="1"/>
                <c:pt idx="0">
                  <c:v>VR</c:v>
                </c:pt>
              </c:strCache>
            </c:strRef>
          </c:tx>
          <c:marker>
            <c:symbol val="none"/>
          </c:marker>
          <c:cat>
            <c:strRef>
              <c:f>'scaled close calls'!$B$1:$D$1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'scaled close calls'!$B$5:$D$5</c:f>
              <c:numCache>
                <c:formatCode>0.00</c:formatCode>
                <c:ptCount val="3"/>
                <c:pt idx="0">
                  <c:v>9.7571601731601749</c:v>
                </c:pt>
                <c:pt idx="1">
                  <c:v>10.413118979785649</c:v>
                </c:pt>
                <c:pt idx="2">
                  <c:v>9.6512380952380941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09088"/>
        <c:axId val="102014976"/>
      </c:lineChart>
      <c:catAx>
        <c:axId val="102009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2014976"/>
        <c:crosses val="autoZero"/>
        <c:auto val="1"/>
        <c:lblAlgn val="ctr"/>
        <c:lblOffset val="100"/>
        <c:noMultiLvlLbl val="0"/>
      </c:catAx>
      <c:valAx>
        <c:axId val="102014976"/>
        <c:scaling>
          <c:orientation val="minMax"/>
          <c:min val="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(of 16 trials)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02009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Hits/Close Calls - VR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157132676296258"/>
          <c:y val="0.24158817411974445"/>
          <c:w val="0.38891310771584015"/>
          <c:h val="0.60085425642549395"/>
        </c:manualLayout>
      </c:layout>
      <c:lineChart>
        <c:grouping val="standard"/>
        <c:varyColors val="0"/>
        <c:ser>
          <c:idx val="0"/>
          <c:order val="0"/>
          <c:tx>
            <c:strRef>
              <c:f>'hits close calls'!$A$2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cat>
            <c:strRef>
              <c:f>'hits close calls'!$B$1:$D$1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'hits close calls'!$B$2:$D$2</c:f>
              <c:numCache>
                <c:formatCode>0.00</c:formatCode>
                <c:ptCount val="3"/>
                <c:pt idx="0">
                  <c:v>2.5844827586206902</c:v>
                </c:pt>
                <c:pt idx="1">
                  <c:v>3.0345679012345679</c:v>
                </c:pt>
                <c:pt idx="2">
                  <c:v>2.604242424242424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'hits close calls'!$A$3</c:f>
              <c:strCache>
                <c:ptCount val="1"/>
                <c:pt idx="0">
                  <c:v>STREETSIDE</c:v>
                </c:pt>
              </c:strCache>
            </c:strRef>
          </c:tx>
          <c:marker>
            <c:symbol val="none"/>
          </c:marker>
          <c:cat>
            <c:strRef>
              <c:f>'hits close calls'!$B$1:$D$1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'hits close calls'!$B$3:$D$3</c:f>
              <c:numCache>
                <c:formatCode>0.00</c:formatCode>
                <c:ptCount val="3"/>
                <c:pt idx="0">
                  <c:v>2.6</c:v>
                </c:pt>
                <c:pt idx="1">
                  <c:v>2.3176470588235292</c:v>
                </c:pt>
                <c:pt idx="2">
                  <c:v>1.7371794871794877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'hits close calls'!$A$4</c:f>
              <c:strCache>
                <c:ptCount val="1"/>
                <c:pt idx="0">
                  <c:v>VIDEO</c:v>
                </c:pt>
              </c:strCache>
            </c:strRef>
          </c:tx>
          <c:marker>
            <c:symbol val="none"/>
          </c:marker>
          <c:cat>
            <c:strRef>
              <c:f>'hits close calls'!$B$1:$D$1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'hits close calls'!$B$4:$D$4</c:f>
              <c:numCache>
                <c:formatCode>0.00</c:formatCode>
                <c:ptCount val="3"/>
                <c:pt idx="0">
                  <c:v>2.5333333333333332</c:v>
                </c:pt>
                <c:pt idx="1">
                  <c:v>2.5855345911949694</c:v>
                </c:pt>
                <c:pt idx="2">
                  <c:v>2.2852564102564106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'hits close calls'!$A$5</c:f>
              <c:strCache>
                <c:ptCount val="1"/>
                <c:pt idx="0">
                  <c:v>VR</c:v>
                </c:pt>
              </c:strCache>
            </c:strRef>
          </c:tx>
          <c:marker>
            <c:symbol val="none"/>
          </c:marker>
          <c:cat>
            <c:strRef>
              <c:f>'hits close calls'!$B$1:$D$1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'hits close calls'!$B$5:$D$5</c:f>
              <c:numCache>
                <c:formatCode>0.00</c:formatCode>
                <c:ptCount val="3"/>
                <c:pt idx="0">
                  <c:v>2.8381355932203385</c:v>
                </c:pt>
                <c:pt idx="1">
                  <c:v>2.676729559748428</c:v>
                </c:pt>
                <c:pt idx="2">
                  <c:v>2.0884615384615381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75552"/>
        <c:axId val="103981440"/>
      </c:lineChart>
      <c:catAx>
        <c:axId val="103975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03981440"/>
        <c:crosses val="autoZero"/>
        <c:auto val="1"/>
        <c:lblAlgn val="ctr"/>
        <c:lblOffset val="100"/>
        <c:noMultiLvlLbl val="0"/>
      </c:catAx>
      <c:valAx>
        <c:axId val="103981440"/>
        <c:scaling>
          <c:orientation val="minMax"/>
          <c:min val="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(of 30 crossings)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03975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Attention to Traffic - Field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looks!$A$2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cat>
            <c:strRef>
              <c:f>looks!$B$1:$D$1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looks!$B$2:$D$2</c:f>
              <c:numCache>
                <c:formatCode>0.00</c:formatCode>
                <c:ptCount val="3"/>
                <c:pt idx="0">
                  <c:v>14.785558707693546</c:v>
                </c:pt>
                <c:pt idx="1">
                  <c:v>15.338084600414556</c:v>
                </c:pt>
                <c:pt idx="2">
                  <c:v>12.290083164990838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looks!$A$3</c:f>
              <c:strCache>
                <c:ptCount val="1"/>
                <c:pt idx="0">
                  <c:v>STREETSIDE</c:v>
                </c:pt>
              </c:strCache>
            </c:strRef>
          </c:tx>
          <c:marker>
            <c:symbol val="none"/>
          </c:marker>
          <c:cat>
            <c:strRef>
              <c:f>looks!$B$1:$D$1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looks!$B$3:$D$3</c:f>
              <c:numCache>
                <c:formatCode>0.00</c:formatCode>
                <c:ptCount val="3"/>
                <c:pt idx="0">
                  <c:v>12.295564572193779</c:v>
                </c:pt>
                <c:pt idx="1">
                  <c:v>12.431379993031042</c:v>
                </c:pt>
                <c:pt idx="2">
                  <c:v>11.671041838156361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looks!$A$4</c:f>
              <c:strCache>
                <c:ptCount val="1"/>
                <c:pt idx="0">
                  <c:v>VIDEO</c:v>
                </c:pt>
              </c:strCache>
            </c:strRef>
          </c:tx>
          <c:marker>
            <c:symbol val="none"/>
          </c:marker>
          <c:cat>
            <c:strRef>
              <c:f>looks!$B$1:$D$1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looks!$B$4:$D$4</c:f>
              <c:numCache>
                <c:formatCode>0.00</c:formatCode>
                <c:ptCount val="3"/>
                <c:pt idx="0">
                  <c:v>11.559845224790365</c:v>
                </c:pt>
                <c:pt idx="1">
                  <c:v>13.178131846020557</c:v>
                </c:pt>
                <c:pt idx="2">
                  <c:v>13.105163695549018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looks!$A$5</c:f>
              <c:strCache>
                <c:ptCount val="1"/>
                <c:pt idx="0">
                  <c:v>VR</c:v>
                </c:pt>
              </c:strCache>
            </c:strRef>
          </c:tx>
          <c:marker>
            <c:symbol val="none"/>
          </c:marker>
          <c:cat>
            <c:strRef>
              <c:f>looks!$B$1:$D$1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looks!$B$5:$D$5</c:f>
              <c:numCache>
                <c:formatCode>0.00</c:formatCode>
                <c:ptCount val="3"/>
                <c:pt idx="0">
                  <c:v>13.965304478145296</c:v>
                </c:pt>
                <c:pt idx="1">
                  <c:v>11.413327461583561</c:v>
                </c:pt>
                <c:pt idx="2">
                  <c:v>11.219736004185085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969472"/>
        <c:axId val="120971264"/>
      </c:lineChart>
      <c:catAx>
        <c:axId val="120969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0971264"/>
        <c:crosses val="autoZero"/>
        <c:auto val="1"/>
        <c:lblAlgn val="ctr"/>
        <c:lblOffset val="100"/>
        <c:noMultiLvlLbl val="0"/>
      </c:catAx>
      <c:valAx>
        <c:axId val="120971264"/>
        <c:scaling>
          <c:orientation val="minMax"/>
          <c:max val="16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Looks per Minute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20969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Attention to Traffic - VR</a:t>
            </a:r>
          </a:p>
        </c:rich>
      </c:tx>
      <c:layout>
        <c:manualLayout>
          <c:xMode val="edge"/>
          <c:yMode val="edge"/>
          <c:x val="0.14505651079329371"/>
          <c:y val="4.395604395604395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looks!$A$2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cat>
            <c:strRef>
              <c:f>looks!$B$1:$D$1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looks!$B$2:$D$2</c:f>
              <c:numCache>
                <c:formatCode>0.00</c:formatCode>
                <c:ptCount val="3"/>
                <c:pt idx="0">
                  <c:v>29.26255327020483</c:v>
                </c:pt>
                <c:pt idx="1">
                  <c:v>29.699650793876248</c:v>
                </c:pt>
                <c:pt idx="2">
                  <c:v>34.171975115497681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looks!$A$3</c:f>
              <c:strCache>
                <c:ptCount val="1"/>
                <c:pt idx="0">
                  <c:v>STREETSIDE</c:v>
                </c:pt>
              </c:strCache>
            </c:strRef>
          </c:tx>
          <c:marker>
            <c:symbol val="none"/>
          </c:marker>
          <c:cat>
            <c:strRef>
              <c:f>looks!$B$1:$D$1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looks!$B$3:$D$3</c:f>
              <c:numCache>
                <c:formatCode>0.00</c:formatCode>
                <c:ptCount val="3"/>
                <c:pt idx="0">
                  <c:v>28.729600251246104</c:v>
                </c:pt>
                <c:pt idx="1">
                  <c:v>27.821923407268361</c:v>
                </c:pt>
                <c:pt idx="2">
                  <c:v>34.054650549841369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looks!$A$4</c:f>
              <c:strCache>
                <c:ptCount val="1"/>
                <c:pt idx="0">
                  <c:v>VIDEO</c:v>
                </c:pt>
              </c:strCache>
            </c:strRef>
          </c:tx>
          <c:marker>
            <c:symbol val="none"/>
          </c:marker>
          <c:cat>
            <c:strRef>
              <c:f>looks!$B$1:$D$1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looks!$B$4:$D$4</c:f>
              <c:numCache>
                <c:formatCode>0.00</c:formatCode>
                <c:ptCount val="3"/>
                <c:pt idx="0">
                  <c:v>30.21645369278021</c:v>
                </c:pt>
                <c:pt idx="1">
                  <c:v>32.172433442236525</c:v>
                </c:pt>
                <c:pt idx="2">
                  <c:v>32.286254709052471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looks!$A$5</c:f>
              <c:strCache>
                <c:ptCount val="1"/>
                <c:pt idx="0">
                  <c:v>VR</c:v>
                </c:pt>
              </c:strCache>
            </c:strRef>
          </c:tx>
          <c:marker>
            <c:symbol val="none"/>
          </c:marker>
          <c:cat>
            <c:strRef>
              <c:f>looks!$B$1:$D$1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looks!$B$5:$D$5</c:f>
              <c:numCache>
                <c:formatCode>0.00</c:formatCode>
                <c:ptCount val="3"/>
                <c:pt idx="0">
                  <c:v>27.09907646645566</c:v>
                </c:pt>
                <c:pt idx="1">
                  <c:v>33.245557753993907</c:v>
                </c:pt>
                <c:pt idx="2">
                  <c:v>35.221322301762875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74944"/>
        <c:axId val="120684928"/>
      </c:lineChart>
      <c:catAx>
        <c:axId val="120674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20684928"/>
        <c:crosses val="autoZero"/>
        <c:auto val="1"/>
        <c:lblAlgn val="ctr"/>
        <c:lblOffset val="100"/>
        <c:noMultiLvlLbl val="0"/>
      </c:catAx>
      <c:valAx>
        <c:axId val="120684928"/>
        <c:scaling>
          <c:orientation val="minMax"/>
          <c:min val="2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Looks per Minute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20674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Start Delay - Field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'start gap'!$A$2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cat>
            <c:strRef>
              <c:f>'start gap'!$B$1:$D$1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'start gap'!$B$2:$D$2</c:f>
              <c:numCache>
                <c:formatCode>0.00</c:formatCode>
                <c:ptCount val="3"/>
                <c:pt idx="0">
                  <c:v>1.3913161207241393</c:v>
                </c:pt>
                <c:pt idx="1">
                  <c:v>1.2269672634554989</c:v>
                </c:pt>
                <c:pt idx="2">
                  <c:v>1.3646402336860672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'start gap'!$A$3</c:f>
              <c:strCache>
                <c:ptCount val="1"/>
                <c:pt idx="0">
                  <c:v>STREETSIDE</c:v>
                </c:pt>
              </c:strCache>
            </c:strRef>
          </c:tx>
          <c:marker>
            <c:symbol val="none"/>
          </c:marker>
          <c:cat>
            <c:strRef>
              <c:f>'start gap'!$B$1:$D$1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'start gap'!$B$3:$D$3</c:f>
              <c:numCache>
                <c:formatCode>0.00</c:formatCode>
                <c:ptCount val="3"/>
                <c:pt idx="0">
                  <c:v>1.5482742260462843</c:v>
                </c:pt>
                <c:pt idx="1">
                  <c:v>2.089228864786008</c:v>
                </c:pt>
                <c:pt idx="2">
                  <c:v>1.4790003735330861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'start gap'!$A$4</c:f>
              <c:strCache>
                <c:ptCount val="1"/>
                <c:pt idx="0">
                  <c:v>VIDEO</c:v>
                </c:pt>
              </c:strCache>
            </c:strRef>
          </c:tx>
          <c:marker>
            <c:symbol val="none"/>
          </c:marker>
          <c:cat>
            <c:strRef>
              <c:f>'start gap'!$B$1:$D$1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'start gap'!$B$4:$D$4</c:f>
              <c:numCache>
                <c:formatCode>0.00</c:formatCode>
                <c:ptCount val="3"/>
                <c:pt idx="0">
                  <c:v>1.5671480827872335</c:v>
                </c:pt>
                <c:pt idx="1">
                  <c:v>1.3912279331779331</c:v>
                </c:pt>
                <c:pt idx="2">
                  <c:v>1.4536437667610167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'start gap'!$A$5</c:f>
              <c:strCache>
                <c:ptCount val="1"/>
                <c:pt idx="0">
                  <c:v>VR</c:v>
                </c:pt>
              </c:strCache>
            </c:strRef>
          </c:tx>
          <c:marker>
            <c:symbol val="none"/>
          </c:marker>
          <c:cat>
            <c:strRef>
              <c:f>'start gap'!$B$1:$D$1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'start gap'!$B$5:$D$5</c:f>
              <c:numCache>
                <c:formatCode>0.00</c:formatCode>
                <c:ptCount val="3"/>
                <c:pt idx="0">
                  <c:v>1.4964622356809862</c:v>
                </c:pt>
                <c:pt idx="1">
                  <c:v>1.1775756038032481</c:v>
                </c:pt>
                <c:pt idx="2">
                  <c:v>1.4631336758727382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50848"/>
        <c:axId val="120752384"/>
      </c:lineChart>
      <c:catAx>
        <c:axId val="120750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0752384"/>
        <c:crosses val="autoZero"/>
        <c:auto val="1"/>
        <c:lblAlgn val="ctr"/>
        <c:lblOffset val="100"/>
        <c:noMultiLvlLbl val="0"/>
      </c:catAx>
      <c:valAx>
        <c:axId val="120752384"/>
        <c:scaling>
          <c:orientation val="minMax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Seconds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20750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aseline="0"/>
            </a:pPr>
            <a:r>
              <a:rPr lang="en-US" sz="1500" baseline="0"/>
              <a:t>Start Delay - VR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'start gap'!$A$2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cat>
            <c:strRef>
              <c:f>'start gap'!$B$1:$D$1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'start gap'!$B$2:$D$2</c:f>
              <c:numCache>
                <c:formatCode>0.00</c:formatCode>
                <c:ptCount val="3"/>
                <c:pt idx="0">
                  <c:v>1.3711692386831273</c:v>
                </c:pt>
                <c:pt idx="1">
                  <c:v>1.200019032921811</c:v>
                </c:pt>
                <c:pt idx="2">
                  <c:v>1.1826730168350168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'start gap'!$A$3</c:f>
              <c:strCache>
                <c:ptCount val="1"/>
                <c:pt idx="0">
                  <c:v>STREETSIDE</c:v>
                </c:pt>
              </c:strCache>
            </c:strRef>
          </c:tx>
          <c:marker>
            <c:symbol val="none"/>
          </c:marker>
          <c:cat>
            <c:strRef>
              <c:f>'start gap'!$B$1:$D$1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'start gap'!$B$3:$D$3</c:f>
              <c:numCache>
                <c:formatCode>0.00</c:formatCode>
                <c:ptCount val="3"/>
                <c:pt idx="0">
                  <c:v>1.1965758377425044</c:v>
                </c:pt>
                <c:pt idx="1">
                  <c:v>1.3777175018155414</c:v>
                </c:pt>
                <c:pt idx="2">
                  <c:v>1.0512422257834757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'start gap'!$A$4</c:f>
              <c:strCache>
                <c:ptCount val="1"/>
                <c:pt idx="0">
                  <c:v>VIDEO</c:v>
                </c:pt>
              </c:strCache>
            </c:strRef>
          </c:tx>
          <c:marker>
            <c:symbol val="none"/>
          </c:marker>
          <c:cat>
            <c:strRef>
              <c:f>'start gap'!$B$1:$D$1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'start gap'!$B$4:$D$4</c:f>
              <c:numCache>
                <c:formatCode>0.00</c:formatCode>
                <c:ptCount val="3"/>
                <c:pt idx="0">
                  <c:v>1.3440786676286678</c:v>
                </c:pt>
                <c:pt idx="1">
                  <c:v>1.2478349056603772</c:v>
                </c:pt>
                <c:pt idx="2">
                  <c:v>1.1555796102971103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'start gap'!$A$5</c:f>
              <c:strCache>
                <c:ptCount val="1"/>
                <c:pt idx="0">
                  <c:v>VR</c:v>
                </c:pt>
              </c:strCache>
            </c:strRef>
          </c:tx>
          <c:marker>
            <c:symbol val="none"/>
          </c:marker>
          <c:cat>
            <c:strRef>
              <c:f>'start gap'!$B$1:$D$1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FU</c:v>
                </c:pt>
              </c:strCache>
            </c:strRef>
          </c:cat>
          <c:val>
            <c:numRef>
              <c:f>'start gap'!$B$5:$D$5</c:f>
              <c:numCache>
                <c:formatCode>0.00</c:formatCode>
                <c:ptCount val="3"/>
                <c:pt idx="0">
                  <c:v>1.3265924461451246</c:v>
                </c:pt>
                <c:pt idx="1">
                  <c:v>1.1102725366876309</c:v>
                </c:pt>
                <c:pt idx="2">
                  <c:v>1.1027559401709404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808576"/>
        <c:axId val="120810112"/>
      </c:lineChart>
      <c:catAx>
        <c:axId val="120808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0810112"/>
        <c:crosses val="autoZero"/>
        <c:auto val="1"/>
        <c:lblAlgn val="ctr"/>
        <c:lblOffset val="100"/>
        <c:noMultiLvlLbl val="0"/>
      </c:catAx>
      <c:valAx>
        <c:axId val="120810112"/>
        <c:scaling>
          <c:orientation val="minMax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Seconds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20808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D910A-3068-47CE-B5D4-28BCA4944A2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4AFC-5595-4F16-8A4F-3690FB1F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75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FC9115A6-0348-4BC8-81FF-4D7693C65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03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7F667-58FB-4B67-84A2-C06CA8B485E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4552D-770B-40A9-B5B0-9F227BFB8F32}" type="slidenum">
              <a:rPr lang="en-US"/>
              <a:pPr/>
              <a:t>10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4552D-770B-40A9-B5B0-9F227BFB8F32}" type="slidenum">
              <a:rPr lang="en-US"/>
              <a:pPr/>
              <a:t>11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4552D-770B-40A9-B5B0-9F227BFB8F32}" type="slidenum">
              <a:rPr lang="en-US"/>
              <a:pPr/>
              <a:t>13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4552D-770B-40A9-B5B0-9F227BFB8F32}" type="slidenum">
              <a:rPr lang="en-US"/>
              <a:pPr/>
              <a:t>14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4552D-770B-40A9-B5B0-9F227BFB8F32}" type="slidenum">
              <a:rPr lang="en-US"/>
              <a:pPr/>
              <a:t>17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4552D-770B-40A9-B5B0-9F227BFB8F32}" type="slidenum">
              <a:rPr lang="en-US"/>
              <a:pPr/>
              <a:t>18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4552D-770B-40A9-B5B0-9F227BFB8F32}" type="slidenum">
              <a:rPr lang="en-US"/>
              <a:pPr/>
              <a:t>19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950E8-2950-4CC3-BBE5-8EEED43A0B7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4687F-BFE6-450E-BE91-47DBC20FE82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4552D-770B-40A9-B5B0-9F227BFB8F32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27" indent="-285741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2965" indent="-228593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150" indent="-228593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336" indent="-228593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522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708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8894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079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27C0233-3B46-488D-AC2E-98B2C764F48D}" type="slidenum">
              <a:rPr lang="en-US" b="0" smtClean="0">
                <a:latin typeface="Arial" charset="0"/>
              </a:rPr>
              <a:pPr/>
              <a:t>2</a:t>
            </a:fld>
            <a:endParaRPr lang="en-US" b="0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4552D-770B-40A9-B5B0-9F227BFB8F32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27" indent="-285741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2965" indent="-228593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150" indent="-228593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336" indent="-228593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522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708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8894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079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27C0233-3B46-488D-AC2E-98B2C764F48D}" type="slidenum">
              <a:rPr lang="en-US" b="0" smtClean="0">
                <a:latin typeface="Arial" charset="0"/>
              </a:rPr>
              <a:pPr/>
              <a:t>3</a:t>
            </a:fld>
            <a:endParaRPr lang="en-US" b="0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27" indent="-285741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2965" indent="-228593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150" indent="-228593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336" indent="-228593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522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708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8894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079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27C0233-3B46-488D-AC2E-98B2C764F48D}" type="slidenum">
              <a:rPr lang="en-US" b="0" smtClean="0">
                <a:latin typeface="Arial" charset="0"/>
              </a:rPr>
              <a:pPr/>
              <a:t>4</a:t>
            </a:fld>
            <a:endParaRPr lang="en-US" b="0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27" indent="-285741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2965" indent="-228593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150" indent="-228593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336" indent="-228593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522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708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8894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079" indent="-22859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27C0233-3B46-488D-AC2E-98B2C764F48D}" type="slidenum">
              <a:rPr lang="en-US" b="0" smtClean="0">
                <a:latin typeface="Arial" charset="0"/>
              </a:rPr>
              <a:pPr/>
              <a:t>5</a:t>
            </a:fld>
            <a:endParaRPr lang="en-US" b="0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0B05-7544-4EBE-87FD-F7F27E20A32B}" type="slidenum">
              <a:rPr lang="en-US"/>
              <a:pPr/>
              <a:t>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B876D-4A37-47B6-8078-A6EC826009E1}" type="slidenum">
              <a:rPr lang="en-US"/>
              <a:pPr/>
              <a:t>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663A1-FD3B-4E4A-9FE4-46915251809E}" type="slidenum">
              <a:rPr lang="en-US"/>
              <a:pPr/>
              <a:t>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7B68A-0E6E-49BB-9983-EDBBEAFBCE67}" type="slidenum">
              <a:rPr lang="en-US"/>
              <a:pPr/>
              <a:t>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 b="0">
                <a:latin typeface="Times New Roman" pitchFamily="18" charset="0"/>
              </a:endParaRPr>
            </a:p>
          </p:txBody>
        </p:sp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b="0">
                <a:latin typeface="Arial" charset="0"/>
              </a:endParaRPr>
            </a:p>
          </p:txBody>
        </p:sp>
      </p:grpSp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039BF9-46EF-4F72-80B4-3F386D2CA3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51486-7581-4CDA-8A11-322C0E7A4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4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28462-0EAC-49A4-87CA-F1A2FA40F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66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794D869-34FC-4753-A984-9FBD46FB7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82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48CAF3-095B-4835-A595-E514AE610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40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485F2-33FE-4B0D-9688-AD079F019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1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3FFB8-843D-40B7-B286-ECD205091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57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ECF19-BAC8-4354-8BBC-785A4FC59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60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F8368-2381-47A1-AB34-D26C83BED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91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13D6D-D0DB-4A1F-B87B-EDBE8F13A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2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BA978-71C7-4FF1-98ED-60C42BFBE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11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6329B-D5ED-4183-9D75-03A7B9DD5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6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A47E-2EDA-44BF-9DD3-1C9571924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11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 b="0">
                <a:latin typeface="Times New Roman" pitchFamily="18" charset="0"/>
              </a:endParaRPr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b="0">
                <a:latin typeface="Arial" charset="0"/>
              </a:endParaRPr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43A91D8A-E9F6-49EE-BB14-2BF964F44B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edsim.digitalartefacts.com/player/WebPlayer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.uab.edu/schwebel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985838"/>
            <a:ext cx="7696200" cy="1444625"/>
          </a:xfrm>
        </p:spPr>
        <p:txBody>
          <a:bodyPr/>
          <a:lstStyle/>
          <a:p>
            <a:r>
              <a:rPr lang="en-US" sz="3300" b="1" dirty="0">
                <a:solidFill>
                  <a:schemeClr val="tx1"/>
                </a:solidFill>
                <a:latin typeface="+mn-lt"/>
              </a:rPr>
              <a:t>Teaching Schoolchildren Pedestrian Safety: A Pragmatic Trial Using Virtual Reality</a:t>
            </a:r>
            <a:endParaRPr lang="en-US" altLang="en-US" sz="33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819400"/>
            <a:ext cx="7239000" cy="2362200"/>
          </a:xfrm>
        </p:spPr>
        <p:txBody>
          <a:bodyPr/>
          <a:lstStyle/>
          <a:p>
            <a:r>
              <a:rPr lang="en-US" sz="2800" b="1" dirty="0"/>
              <a:t>David C. Schwebel</a:t>
            </a:r>
            <a:r>
              <a:rPr lang="en-US" sz="2800" b="1" baseline="30000" dirty="0"/>
              <a:t>1</a:t>
            </a:r>
            <a:r>
              <a:rPr lang="en-US" sz="2800" b="1" dirty="0"/>
              <a:t>, Daniel Rodriguez</a:t>
            </a:r>
            <a:r>
              <a:rPr lang="en-US" sz="2800" b="1" baseline="30000" dirty="0"/>
              <a:t>2</a:t>
            </a:r>
            <a:r>
              <a:rPr lang="en-US" sz="2800" b="1" dirty="0"/>
              <a:t>, Virginia Sisiopiku</a:t>
            </a:r>
            <a:r>
              <a:rPr lang="en-US" sz="2800" b="1" baseline="30000" dirty="0"/>
              <a:t>1</a:t>
            </a:r>
            <a:r>
              <a:rPr lang="en-US" sz="2800" b="1" dirty="0"/>
              <a:t>, Joan Severson</a:t>
            </a:r>
            <a:r>
              <a:rPr lang="en-US" sz="2800" b="1" baseline="30000" dirty="0"/>
              <a:t>3</a:t>
            </a:r>
            <a:r>
              <a:rPr lang="en-US" sz="2800" b="1" dirty="0"/>
              <a:t>, &amp; Tabitha Combs</a:t>
            </a:r>
            <a:r>
              <a:rPr lang="en-US" sz="2800" b="1" baseline="30000" dirty="0"/>
              <a:t>2</a:t>
            </a:r>
            <a:endParaRPr lang="en-US" sz="2800" b="1" dirty="0"/>
          </a:p>
          <a:p>
            <a:r>
              <a:rPr lang="en-US" sz="1500" b="1" dirty="0"/>
              <a:t> </a:t>
            </a:r>
          </a:p>
          <a:p>
            <a:r>
              <a:rPr lang="en-US" sz="1800" b="1" baseline="30000" dirty="0"/>
              <a:t>1</a:t>
            </a:r>
            <a:r>
              <a:rPr lang="en-US" sz="1800" b="1" dirty="0"/>
              <a:t> University of Alabama at Birmingham</a:t>
            </a:r>
          </a:p>
          <a:p>
            <a:r>
              <a:rPr lang="en-US" sz="1800" b="1" baseline="30000" dirty="0"/>
              <a:t>2</a:t>
            </a:r>
            <a:r>
              <a:rPr lang="en-US" sz="1800" b="1" dirty="0"/>
              <a:t> University of North Carolina, Chapel Hill</a:t>
            </a:r>
          </a:p>
          <a:p>
            <a:r>
              <a:rPr lang="en-US" sz="1800" b="1" baseline="30000" dirty="0"/>
              <a:t>3</a:t>
            </a:r>
            <a:r>
              <a:rPr lang="en-US" sz="1800" b="1" dirty="0"/>
              <a:t> Digital Artefacts, LLC</a:t>
            </a:r>
          </a:p>
        </p:txBody>
      </p:sp>
      <p:pic>
        <p:nvPicPr>
          <p:cNvPr id="7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8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Pedestrian Safety: Assessment Methodology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36591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VR assessment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30 crossings, 10 at each of three “difficulty” levels: 25 </a:t>
            </a:r>
            <a:r>
              <a:rPr lang="en-US" sz="2000" dirty="0"/>
              <a:t>MPH traffic and light volume </a:t>
            </a:r>
            <a:r>
              <a:rPr lang="en-US" sz="2000" dirty="0" smtClean="0"/>
              <a:t>of 8 vehicles/minute; </a:t>
            </a:r>
            <a:r>
              <a:rPr lang="en-US" sz="2000" dirty="0"/>
              <a:t>30 </a:t>
            </a:r>
            <a:r>
              <a:rPr lang="en-US" sz="2000" dirty="0" smtClean="0"/>
              <a:t>MPH/12 vehicles per minute; 35 MPH/16 vehicles per minute)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Field assessment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Naturalistic setting with actual traffic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“Shout” technique, 8 crossings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“Two-step” technique, 8 crossings</a:t>
            </a:r>
            <a:endParaRPr lang="en-US" sz="20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/>
          </a:p>
        </p:txBody>
      </p:sp>
      <p:pic>
        <p:nvPicPr>
          <p:cNvPr id="4" name="Picture 7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275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Outcome Measures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36591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/>
              <a:t>Hits/Close Calls – instances when the child would have been struck by a vehicle in the real environment, or when the gap between the participant and an oncoming vehicle was less than one second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/>
              <a:t>Attention to </a:t>
            </a:r>
            <a:r>
              <a:rPr lang="en-US" sz="2400" dirty="0" smtClean="0"/>
              <a:t>Traffic (not discussed)</a:t>
            </a:r>
            <a:endParaRPr lang="en-US" sz="24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/>
              <a:t>Start Delay (not discussed)</a:t>
            </a:r>
          </a:p>
        </p:txBody>
      </p:sp>
      <p:pic>
        <p:nvPicPr>
          <p:cNvPr id="4" name="Picture 7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912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Results: Hits/Close Calls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0229008"/>
              </p:ext>
            </p:extLst>
          </p:nvPr>
        </p:nvGraphicFramePr>
        <p:xfrm>
          <a:off x="4572000" y="1524000"/>
          <a:ext cx="4114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67378196"/>
              </p:ext>
            </p:extLst>
          </p:nvPr>
        </p:nvGraphicFramePr>
        <p:xfrm>
          <a:off x="685800" y="1524000"/>
          <a:ext cx="388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200" y="4191000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In VR, streetside and VR training groups show similar decrease in hits/close calls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In Field, all groups show increase post-training. VR, video, and control group show some decrease at follow-up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General trend for decreases among VR and streetside training groups</a:t>
            </a:r>
            <a:endParaRPr lang="en-US" b="0" dirty="0"/>
          </a:p>
        </p:txBody>
      </p:sp>
      <p:sp>
        <p:nvSpPr>
          <p:cNvPr id="2" name="Rectangle 1"/>
          <p:cNvSpPr/>
          <p:nvPr/>
        </p:nvSpPr>
        <p:spPr>
          <a:xfrm>
            <a:off x="304800" y="641842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000" b="0" dirty="0" smtClean="0"/>
              <a:t>From Schwebel et al, in press, </a:t>
            </a:r>
            <a:r>
              <a:rPr lang="en-US" altLang="en-US" sz="1000" b="0" i="1" dirty="0" smtClean="0"/>
              <a:t>Health Psychology</a:t>
            </a:r>
            <a:endParaRPr lang="en-US" alt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08078201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36591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VR seems to help children learn to cross streets safely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Individualized streetside training also is effective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Videos and internet programs show minimal evidence of efficacy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1200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C00000"/>
                </a:solidFill>
              </a:rPr>
              <a:t>PROBLEM: how do we get lots of children into a VR pedestrian environment???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7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98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Solution: Community VR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36591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Develop a VR that is light, portable, durable, and easy to use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Install and use in schools, community centers, after-school programs, religious institutions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Currently in development using children’s museum displays as a model</a:t>
            </a:r>
          </a:p>
        </p:txBody>
      </p:sp>
      <p:pic>
        <p:nvPicPr>
          <p:cNvPr id="4" name="Picture 7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3785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0"/>
            <a:ext cx="9144000" cy="583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19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226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4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Pragmatic Trial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36591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Conducted </a:t>
            </a:r>
            <a:r>
              <a:rPr lang="en-US" sz="2400" dirty="0"/>
              <a:t>in community by community </a:t>
            </a:r>
            <a:r>
              <a:rPr lang="en-US" sz="2400" dirty="0" smtClean="0"/>
              <a:t>members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Research team involved only for assessments</a:t>
            </a:r>
            <a:endParaRPr lang="en-US" sz="2400" dirty="0"/>
          </a:p>
        </p:txBody>
      </p:sp>
      <p:pic>
        <p:nvPicPr>
          <p:cNvPr id="4" name="Picture 7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0" name="Picture 2" descr="Hemphill Elementary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38525"/>
            <a:ext cx="4572000" cy="2219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2" name="Picture 4" descr="http://images.pcmac.org/SiSFiles/Schools/AL/HooverCity/BluffParkElem/images/SchoolPho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2819400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7390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Research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36591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Pre vs. Post research design, evaluating children’s improvement following training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400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Thorough assessment of pedestrian safety prior to and after training in the VR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sz="2000" dirty="0" smtClean="0"/>
              <a:t>Hits/close calls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sz="2000" dirty="0" smtClean="0"/>
              <a:t>Start delay (delay entering safe traffic gap)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sz="2000" dirty="0" smtClean="0"/>
              <a:t>Attention to traffic (looks left and right while waiting, divided by time)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2000" dirty="0" smtClean="0"/>
          </a:p>
        </p:txBody>
      </p:sp>
      <p:pic>
        <p:nvPicPr>
          <p:cNvPr id="4" name="Picture 7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84354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Project Timeline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36591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Pre-intervention assessments of children from Hemphill Elementary are ongoing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Virtual environment to be installed in Hemphill on March 31 and remain there for 3 weeks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Following installation at Hemphill, Virtual Environment will be moved to Bluff Park Elementary for 3 weeks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Assessment of children will continue in UAB Youth Safety Lab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Data available by Summer 2014, dissemination of results starting in Fall 2014</a:t>
            </a:r>
          </a:p>
        </p:txBody>
      </p:sp>
      <p:pic>
        <p:nvPicPr>
          <p:cNvPr id="4" name="Picture 7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375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Epidemiology of Pedestrian Injuries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00200"/>
            <a:ext cx="7313612" cy="4341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Despite improvements, annually: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O</a:t>
            </a:r>
            <a:r>
              <a:rPr lang="en-US" sz="2000" dirty="0" smtClean="0"/>
              <a:t>ver 4,100 American pedestrians killed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Over 215,000 American pedestrians seriously injured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/>
              <a:t>About ⅓ </a:t>
            </a:r>
            <a:r>
              <a:rPr lang="en-US" sz="2400" dirty="0" smtClean="0"/>
              <a:t>of injured pedestrians are children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Southeastern US has increased risk, perhaps due to climate, culture, and traffic patterns</a:t>
            </a:r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673"/>
            <a:ext cx="3886200" cy="228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191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Pedestrian Fatalities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6519069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84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7213"/>
            <a:ext cx="7467600" cy="4421187"/>
          </a:xfrm>
        </p:spPr>
        <p:txBody>
          <a:bodyPr/>
          <a:lstStyle/>
          <a:p>
            <a:pPr>
              <a:lnSpc>
                <a:spcPct val="80000"/>
              </a:lnSpc>
              <a:buClrTx/>
            </a:pPr>
            <a:r>
              <a:rPr lang="en-US" altLang="en-US" sz="1800" dirty="0" smtClean="0"/>
              <a:t>Digital Artefacts team</a:t>
            </a:r>
          </a:p>
          <a:p>
            <a:pPr>
              <a:lnSpc>
                <a:spcPct val="80000"/>
              </a:lnSpc>
              <a:buClrTx/>
            </a:pPr>
            <a:endParaRPr lang="en-US" altLang="en-US" sz="1800" dirty="0" smtClean="0"/>
          </a:p>
          <a:p>
            <a:pPr>
              <a:lnSpc>
                <a:spcPct val="80000"/>
              </a:lnSpc>
              <a:buClrTx/>
            </a:pPr>
            <a:r>
              <a:rPr lang="en-US" altLang="en-US" sz="1800" dirty="0" smtClean="0"/>
              <a:t>UAB students and staff: Anna Johnson and Mostafa Emeira</a:t>
            </a:r>
          </a:p>
          <a:p>
            <a:pPr>
              <a:lnSpc>
                <a:spcPct val="80000"/>
              </a:lnSpc>
              <a:buClrTx/>
            </a:pPr>
            <a:endParaRPr lang="en-US" altLang="en-US" sz="1800" dirty="0" smtClean="0"/>
          </a:p>
          <a:p>
            <a:pPr>
              <a:lnSpc>
                <a:spcPct val="80000"/>
              </a:lnSpc>
              <a:buClrTx/>
            </a:pPr>
            <a:r>
              <a:rPr lang="en-US" altLang="en-US" sz="1800" dirty="0" smtClean="0"/>
              <a:t>Early research: Leslie </a:t>
            </a:r>
            <a:r>
              <a:rPr lang="en-US" altLang="en-US" sz="1800" dirty="0"/>
              <a:t>McClure, </a:t>
            </a:r>
            <a:r>
              <a:rPr lang="en-US" altLang="en-US" sz="1800" dirty="0" smtClean="0"/>
              <a:t>Elizabeth </a:t>
            </a:r>
            <a:r>
              <a:rPr lang="en-US" altLang="en-US" sz="1800" dirty="0"/>
              <a:t>O’Neal, </a:t>
            </a:r>
            <a:r>
              <a:rPr lang="en-US" altLang="en-US" sz="1800" dirty="0" smtClean="0"/>
              <a:t>Anna Johnston, Award </a:t>
            </a:r>
            <a:r>
              <a:rPr lang="en-US" altLang="en-US" sz="1800" dirty="0"/>
              <a:t>Number R01HD058573 from the Eunice Kennedy Shriver National Institute of Child Health &amp; Human Development. </a:t>
            </a:r>
            <a:endParaRPr lang="en-US" altLang="en-US" sz="1800" dirty="0" smtClean="0"/>
          </a:p>
          <a:p>
            <a:pPr>
              <a:lnSpc>
                <a:spcPct val="80000"/>
              </a:lnSpc>
              <a:buClrTx/>
            </a:pPr>
            <a:endParaRPr lang="en-US" altLang="en-US" sz="1800" dirty="0" smtClean="0"/>
          </a:p>
          <a:p>
            <a:pPr>
              <a:lnSpc>
                <a:spcPct val="80000"/>
              </a:lnSpc>
              <a:buClrTx/>
            </a:pPr>
            <a:r>
              <a:rPr lang="en-US" altLang="en-US" sz="1800" dirty="0" smtClean="0"/>
              <a:t>Current research: Grant # 2013-004S, Southeastern Transportation Research Innovation, Development and Education (STRIDE) Consortium, University of Florida and US Department of Transportation</a:t>
            </a:r>
          </a:p>
          <a:p>
            <a:pPr>
              <a:lnSpc>
                <a:spcPct val="80000"/>
              </a:lnSpc>
              <a:buClrTx/>
            </a:pPr>
            <a:endParaRPr lang="en-US" altLang="en-US" sz="1800" dirty="0" smtClean="0"/>
          </a:p>
          <a:p>
            <a:pPr>
              <a:lnSpc>
                <a:spcPct val="80000"/>
              </a:lnSpc>
              <a:buClrTx/>
            </a:pPr>
            <a:r>
              <a:rPr lang="en-US" altLang="en-US" sz="1800" dirty="0" smtClean="0"/>
              <a:t>Matching funds: UAB College of Arts and Sciences and </a:t>
            </a:r>
            <a:r>
              <a:rPr lang="en-US" altLang="en-US" sz="1800" dirty="0" err="1" smtClean="0"/>
              <a:t>ALDOT</a:t>
            </a:r>
            <a:endParaRPr lang="en-US" altLang="en-US" sz="1800" dirty="0"/>
          </a:p>
        </p:txBody>
      </p:sp>
      <p:pic>
        <p:nvPicPr>
          <p:cNvPr id="7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Discussion and Questions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0388" y="1827213"/>
            <a:ext cx="731361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447800" y="1981200"/>
            <a:ext cx="73152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u="sng" dirty="0"/>
              <a:t>Contact Information: 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David C. Schwebel, Ph.D.</a:t>
            </a:r>
            <a:br>
              <a:rPr lang="en-US" altLang="en-US" dirty="0"/>
            </a:br>
            <a:r>
              <a:rPr lang="en-US" altLang="en-US" dirty="0"/>
              <a:t>Professor of Psychology</a:t>
            </a:r>
            <a:br>
              <a:rPr lang="en-US" altLang="en-US" dirty="0"/>
            </a:br>
            <a:r>
              <a:rPr lang="en-US" altLang="en-US" dirty="0"/>
              <a:t>Associate Dean for Research in the Sciences</a:t>
            </a:r>
            <a:br>
              <a:rPr lang="en-US" altLang="en-US" dirty="0"/>
            </a:br>
            <a:r>
              <a:rPr lang="en-US" altLang="en-US" dirty="0"/>
              <a:t>University of Alabama at Birmingham</a:t>
            </a:r>
            <a:br>
              <a:rPr lang="en-US" altLang="en-US" dirty="0"/>
            </a:br>
            <a:r>
              <a:rPr lang="en-US" altLang="en-US" dirty="0"/>
              <a:t>1300 University Blvd., HHB 571</a:t>
            </a:r>
            <a:br>
              <a:rPr lang="en-US" altLang="en-US" dirty="0"/>
            </a:br>
            <a:r>
              <a:rPr lang="en-US" altLang="en-US" dirty="0"/>
              <a:t>Birmingham, AL 35294  USA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Phone: 1 (205) 934-8745</a:t>
            </a:r>
            <a:br>
              <a:rPr lang="en-US" altLang="en-US" dirty="0"/>
            </a:br>
            <a:r>
              <a:rPr lang="en-US" altLang="en-US" dirty="0"/>
              <a:t>Email: schwebel@uab.edu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8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FOLLOWING SLIDES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313612" cy="36591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ONLY DURING QUESTIONS</a:t>
            </a:r>
            <a:endParaRPr lang="en-US" sz="1800" dirty="0">
              <a:solidFill>
                <a:schemeClr val="accent4"/>
              </a:solidFill>
            </a:endParaRPr>
          </a:p>
        </p:txBody>
      </p:sp>
      <p:pic>
        <p:nvPicPr>
          <p:cNvPr id="4" name="Picture 7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49733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Solution #2: VR over the Internet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313612" cy="36591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Develop a VR that can be delivered via the Internet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Sacrifice some realism and immersion to provide dissemination power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Must provide adequate practice at the cognitive-perceptual task of crossing to yield learning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Currently in development stage</a:t>
            </a:r>
            <a:r>
              <a:rPr lang="en-US" sz="2400" dirty="0" smtClean="0">
                <a:solidFill>
                  <a:schemeClr val="accent4"/>
                </a:solidFill>
              </a:rPr>
              <a:t>.  Feasibility demonstrated.  See: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18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4"/>
                </a:solidFill>
                <a:hlinkClick r:id="rId3"/>
              </a:rPr>
              <a:t>http://</a:t>
            </a:r>
            <a:r>
              <a:rPr lang="en-US" sz="1800" dirty="0" smtClean="0">
                <a:solidFill>
                  <a:schemeClr val="accent4"/>
                </a:solidFill>
                <a:hlinkClick r:id="rId3"/>
              </a:rPr>
              <a:t>pedsim.digitalartefacts.com/player/WebPlayer.html</a:t>
            </a:r>
            <a:endParaRPr lang="en-US" sz="1800" dirty="0">
              <a:solidFill>
                <a:schemeClr val="accent4"/>
              </a:solidFill>
            </a:endParaRPr>
          </a:p>
        </p:txBody>
      </p:sp>
      <p:pic>
        <p:nvPicPr>
          <p:cNvPr id="4" name="Picture 7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55865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Results: Attention to Traffic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1148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In VR, VR group showed increased attention post-training and others fairly flat.  All groups show increase at follow-up, perhaps due to developmental processes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In Field, VR decreases post-intervention and control at follow-up. </a:t>
            </a:r>
            <a:r>
              <a:rPr lang="en-US" b="0" dirty="0"/>
              <a:t> </a:t>
            </a:r>
            <a:r>
              <a:rPr lang="en-US" b="0" dirty="0" smtClean="0"/>
              <a:t>Other groups fairly flat.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Perhaps children have adequate attention to traffic at this age prior to training??</a:t>
            </a:r>
            <a:endParaRPr lang="en-US" b="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67467848"/>
              </p:ext>
            </p:extLst>
          </p:nvPr>
        </p:nvGraphicFramePr>
        <p:xfrm>
          <a:off x="5029200" y="1600200"/>
          <a:ext cx="365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054061711"/>
              </p:ext>
            </p:extLst>
          </p:nvPr>
        </p:nvGraphicFramePr>
        <p:xfrm>
          <a:off x="1219200" y="1600200"/>
          <a:ext cx="3733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641842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000" b="0" dirty="0" smtClean="0"/>
              <a:t>From Schwebel et al, in press, </a:t>
            </a:r>
            <a:r>
              <a:rPr lang="en-US" altLang="en-US" sz="1000" b="0" i="1" dirty="0" smtClean="0"/>
              <a:t>Health Psychology</a:t>
            </a:r>
            <a:endParaRPr lang="en-US" alt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29665665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Results: Start Delay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862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In VR, streetside has increase and others decrease.  VR shows greatest decrease post-intervention.  Streetside shows large decrease at follow-up.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In Field, pattern is similar but muted.  Streetside reacts with post-intervention increase but decrease at follow-up.  Others show some decrease, especially VR, at post-intervention.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Good proxy for cognitive thinking process.  VR training shows some evidence of efficacy, and efficacy similar to individualized streetside training.</a:t>
            </a:r>
            <a:endParaRPr lang="en-US" b="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68339686"/>
              </p:ext>
            </p:extLst>
          </p:nvPr>
        </p:nvGraphicFramePr>
        <p:xfrm>
          <a:off x="4736926" y="1447800"/>
          <a:ext cx="3733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649175361"/>
              </p:ext>
            </p:extLst>
          </p:nvPr>
        </p:nvGraphicFramePr>
        <p:xfrm>
          <a:off x="1066800" y="1524000"/>
          <a:ext cx="3733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641842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000" b="0" dirty="0" smtClean="0"/>
              <a:t>From Schwebel et al, in press, </a:t>
            </a:r>
            <a:r>
              <a:rPr lang="en-US" altLang="en-US" sz="1000" b="0" i="1" dirty="0" smtClean="0"/>
              <a:t>Health Psychology</a:t>
            </a:r>
            <a:endParaRPr lang="en-US" alt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56487103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Pedestrian Behavior: A Complex Cognitive, Perceptual, and Motor </a:t>
            </a:r>
            <a:r>
              <a:rPr lang="en-US" altLang="en-US" sz="3200" dirty="0" smtClean="0">
                <a:solidFill>
                  <a:schemeClr val="tx1"/>
                </a:solidFill>
              </a:rPr>
              <a:t>Task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00200"/>
            <a:ext cx="7313612" cy="4341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How </a:t>
            </a:r>
            <a:r>
              <a:rPr lang="en-US" sz="2400" dirty="0"/>
              <a:t>do children cross the street</a:t>
            </a:r>
            <a:r>
              <a:rPr lang="en-US" sz="2400" dirty="0" smtClean="0"/>
              <a:t>?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Crossing at a “basic” street environment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/>
              <a:t>Adding complexity: road environment factors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Parked cars, obstructions, curves, inclines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Route selection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Distracted, drunk, or speeding drivers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In NC, pedestrian “failing to yield” represents 14.7% of all crashes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Adding complexity: child factors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Cognitive immaturity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Impulse control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Distraction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In NC, darting represents 6.6% of all crashes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en-US" sz="2500" dirty="0" smtClean="0"/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So, how do we prevent pedestrian injuries?  A multifaceted approach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00200"/>
            <a:ext cx="7313612" cy="4341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Traffic Environment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Example opportunities: Roadway </a:t>
            </a:r>
            <a:r>
              <a:rPr lang="en-US" sz="2000" dirty="0"/>
              <a:t>design, </a:t>
            </a:r>
            <a:r>
              <a:rPr lang="en-US" sz="2000" dirty="0" smtClean="0"/>
              <a:t>designated pedestrian </a:t>
            </a:r>
            <a:r>
              <a:rPr lang="en-US" sz="2000" dirty="0"/>
              <a:t>crossing areas, traffic calming, pedestrian </a:t>
            </a:r>
            <a:r>
              <a:rPr lang="en-US" sz="2000" dirty="0" smtClean="0"/>
              <a:t>barriers and bridges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Drivers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Example opportunities: </a:t>
            </a:r>
            <a:r>
              <a:rPr lang="en-US" sz="2000" dirty="0" smtClean="0"/>
              <a:t>Reduce speeding, reduce distracted driving, reduce drunk driving, increase awareness of pedestrians, increase compliance with laws and regulations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Parents and Other Adults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Example opportunities: Supervision, Walking School Buses, Crossing Guards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Children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Our current focus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en-US" sz="2500" dirty="0" smtClean="0"/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3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How and when do we teach children?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1600" y="1827213"/>
            <a:ext cx="3505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What age?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2? 5? 7? 10?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What strategy?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Films, games, websites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Classroom teaching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Streetside training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Virtual reality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Efficacy, cost, practicality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Need multidisciplinary team and attention to technology</a:t>
            </a:r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2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02505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Virtual Reality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Allows </a:t>
            </a:r>
            <a:r>
              <a:rPr lang="en-US" sz="2500" dirty="0"/>
              <a:t>safe engagement in the environment without risk of injury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/>
              <a:t>Permits careful control of traffic but immersion in an environment that feels real and presents no risk of injury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Offers opportunity for repeated practice at the cognitive-perceptual task to be learned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500" dirty="0" smtClean="0"/>
              <a:t>Offers immediate feedback on safety of crossings</a:t>
            </a:r>
            <a:endParaRPr lang="en-US" sz="2500" dirty="0"/>
          </a:p>
          <a:p>
            <a:pPr>
              <a:lnSpc>
                <a:spcPct val="80000"/>
              </a:lnSpc>
            </a:pPr>
            <a:endParaRPr lang="en-US" sz="2500" dirty="0"/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A Pedestrian </a:t>
            </a:r>
            <a:r>
              <a:rPr lang="en-US" sz="3400" dirty="0" smtClean="0">
                <a:solidFill>
                  <a:schemeClr val="tx1"/>
                </a:solidFill>
              </a:rPr>
              <a:t>Virtual Environment Prototype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81923" name="Picture 3" descr="IMG_00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IMG_00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phot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429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50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72390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Environment: A Video Presentation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827213"/>
            <a:ext cx="7620000" cy="4344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700"/>
              <a:t>PLEASE GO TO THIS LINK:</a:t>
            </a:r>
          </a:p>
          <a:p>
            <a:pPr>
              <a:buFont typeface="Wingdings" pitchFamily="2" charset="2"/>
              <a:buNone/>
            </a:pPr>
            <a:endParaRPr lang="en-US" sz="3700"/>
          </a:p>
          <a:p>
            <a:pPr>
              <a:buFont typeface="Wingdings" pitchFamily="2" charset="2"/>
              <a:buNone/>
            </a:pPr>
            <a:r>
              <a:rPr lang="en-US" sz="2800">
                <a:hlinkClick r:id="rId3"/>
              </a:rPr>
              <a:t>http://www.psy.uab.edu/schwebel.htm</a:t>
            </a: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4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99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Background: Randomized Trial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265613"/>
          </a:xfrm>
        </p:spPr>
        <p:txBody>
          <a:bodyPr/>
          <a:lstStyle/>
          <a:p>
            <a:pPr>
              <a:buClrTx/>
            </a:pPr>
            <a:r>
              <a:rPr lang="en-US" dirty="0"/>
              <a:t>Randomized controlled trial </a:t>
            </a:r>
            <a:r>
              <a:rPr lang="en-US" dirty="0" smtClean="0"/>
              <a:t>comparing:</a:t>
            </a:r>
            <a:endParaRPr lang="en-US" dirty="0"/>
          </a:p>
          <a:p>
            <a:pPr lvl="1">
              <a:buClrTx/>
            </a:pPr>
            <a:r>
              <a:rPr lang="en-US" dirty="0"/>
              <a:t>No </a:t>
            </a:r>
            <a:r>
              <a:rPr lang="en-US" dirty="0" smtClean="0"/>
              <a:t>training</a:t>
            </a:r>
          </a:p>
          <a:p>
            <a:pPr lvl="1">
              <a:buClrTx/>
            </a:pPr>
            <a:r>
              <a:rPr lang="en-US" dirty="0" smtClean="0"/>
              <a:t>Training in the virtual environment</a:t>
            </a:r>
            <a:endParaRPr lang="en-US" dirty="0"/>
          </a:p>
          <a:p>
            <a:pPr lvl="1">
              <a:buClrTx/>
            </a:pPr>
            <a:r>
              <a:rPr lang="en-US" dirty="0"/>
              <a:t>Training street-side with an adult</a:t>
            </a:r>
          </a:p>
          <a:p>
            <a:pPr lvl="1">
              <a:buClrTx/>
            </a:pPr>
            <a:r>
              <a:rPr lang="en-US" dirty="0"/>
              <a:t>Training using computer </a:t>
            </a:r>
            <a:r>
              <a:rPr lang="en-US" dirty="0" smtClean="0"/>
              <a:t>software</a:t>
            </a:r>
          </a:p>
          <a:p>
            <a:pPr>
              <a:buClrTx/>
            </a:pPr>
            <a:r>
              <a:rPr lang="en-US" dirty="0" smtClean="0"/>
              <a:t>240 children ages 7-8 recruited</a:t>
            </a:r>
          </a:p>
          <a:p>
            <a:pPr lvl="1">
              <a:buClrTx/>
            </a:pPr>
            <a:r>
              <a:rPr lang="en-US" dirty="0" smtClean="0"/>
              <a:t>Behavior measured pre-intervention, post-intervention, and 6-month follow-up</a:t>
            </a:r>
            <a:endParaRPr lang="en-US" dirty="0"/>
          </a:p>
        </p:txBody>
      </p:sp>
      <p:pic>
        <p:nvPicPr>
          <p:cNvPr id="5" name="Picture 6" descr="http://www.uab.edu/brand/home/images/downloads/school_logos/CAS_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80138"/>
            <a:ext cx="2971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0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2428</TotalTime>
  <Words>1161</Words>
  <Application>Microsoft Office PowerPoint</Application>
  <PresentationFormat>On-screen Show (4:3)</PresentationFormat>
  <Paragraphs>172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Eclipse</vt:lpstr>
      <vt:lpstr>Teaching Schoolchildren Pedestrian Safety: A Pragmatic Trial Using Virtual Reality</vt:lpstr>
      <vt:lpstr>Epidemiology of Pedestrian Injuries</vt:lpstr>
      <vt:lpstr>Pedestrian Behavior: A Complex Cognitive, Perceptual, and Motor Task</vt:lpstr>
      <vt:lpstr>So, how do we prevent pedestrian injuries?  A multifaceted approach</vt:lpstr>
      <vt:lpstr>How and when do we teach children?</vt:lpstr>
      <vt:lpstr>Virtual Reality</vt:lpstr>
      <vt:lpstr>A Pedestrian Virtual Environment Prototype</vt:lpstr>
      <vt:lpstr>The Environment: A Video Presentation</vt:lpstr>
      <vt:lpstr>Background: Randomized Trial</vt:lpstr>
      <vt:lpstr>Pedestrian Safety: Assessment Methodology</vt:lpstr>
      <vt:lpstr>Outcome Measures</vt:lpstr>
      <vt:lpstr>Results: Hits/Close Calls</vt:lpstr>
      <vt:lpstr>Summary</vt:lpstr>
      <vt:lpstr>Solution: Community VR</vt:lpstr>
      <vt:lpstr>PowerPoint Presentation</vt:lpstr>
      <vt:lpstr>PowerPoint Presentation</vt:lpstr>
      <vt:lpstr>Pragmatic Trial</vt:lpstr>
      <vt:lpstr>Research Design</vt:lpstr>
      <vt:lpstr>Project Timeline</vt:lpstr>
      <vt:lpstr>Acknowledgements</vt:lpstr>
      <vt:lpstr>Discussion and Questions</vt:lpstr>
      <vt:lpstr>FOLLOWING SLIDES</vt:lpstr>
      <vt:lpstr>Solution #2: VR over the Internet</vt:lpstr>
      <vt:lpstr>Results: Attention to Traffic</vt:lpstr>
      <vt:lpstr>Results: Start Delay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C. Schwebel</dc:creator>
  <cp:lastModifiedBy>David C. Schwebel</cp:lastModifiedBy>
  <cp:revision>80</cp:revision>
  <cp:lastPrinted>2014-03-21T21:23:25Z</cp:lastPrinted>
  <dcterms:created xsi:type="dcterms:W3CDTF">2009-01-06T20:43:43Z</dcterms:created>
  <dcterms:modified xsi:type="dcterms:W3CDTF">2014-03-23T13:51:11Z</dcterms:modified>
</cp:coreProperties>
</file>